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4"/>
  </p:sldMasterIdLst>
  <p:notesMasterIdLst>
    <p:notesMasterId r:id="rId26"/>
  </p:notesMasterIdLst>
  <p:sldIdLst>
    <p:sldId id="297" r:id="rId5"/>
    <p:sldId id="258" r:id="rId6"/>
    <p:sldId id="256" r:id="rId7"/>
    <p:sldId id="304" r:id="rId8"/>
    <p:sldId id="303" r:id="rId9"/>
    <p:sldId id="305" r:id="rId10"/>
    <p:sldId id="308" r:id="rId11"/>
    <p:sldId id="307" r:id="rId12"/>
    <p:sldId id="318" r:id="rId13"/>
    <p:sldId id="319" r:id="rId14"/>
    <p:sldId id="274" r:id="rId15"/>
    <p:sldId id="320" r:id="rId16"/>
    <p:sldId id="329" r:id="rId17"/>
    <p:sldId id="312" r:id="rId18"/>
    <p:sldId id="325" r:id="rId19"/>
    <p:sldId id="324" r:id="rId20"/>
    <p:sldId id="311" r:id="rId21"/>
    <p:sldId id="322" r:id="rId22"/>
    <p:sldId id="326" r:id="rId23"/>
    <p:sldId id="328" r:id="rId24"/>
    <p:sldId id="327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8DC075-C639-4F13-84BE-7D5A027B3991}">
  <a:tblStyle styleId="{C58DC075-C639-4F13-84BE-7D5A027B39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4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26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87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20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76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16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97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364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94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99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35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80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569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272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7" r:id="rId4"/>
    <p:sldLayoutId id="2147483660" r:id="rId5"/>
    <p:sldLayoutId id="2147483662" r:id="rId6"/>
    <p:sldLayoutId id="2147483666" r:id="rId7"/>
    <p:sldLayoutId id="2147483667" r:id="rId8"/>
    <p:sldLayoutId id="2147483670" r:id="rId9"/>
    <p:sldLayoutId id="2147483671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 Next LT Pro" panose="020B0504020202020204" pitchFamily="34" charset="0"/>
              </a:rPr>
              <a:t>MEET THE TEAM</a:t>
            </a:r>
            <a:endParaRPr>
              <a:latin typeface="Avenir Next LT Pro" panose="020B0504020202020204" pitchFamily="34" charset="0"/>
            </a:endParaRPr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2042121" y="2966905"/>
            <a:ext cx="1777749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Venkatesh </a:t>
            </a:r>
            <a:r>
              <a:rPr lang="en-US" sz="1400" b="1" err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Vutukuri</a:t>
            </a:r>
            <a:b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(ML </a:t>
            </a:r>
            <a:r>
              <a:rPr lang="en-US" sz="1400" b="1" err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Engg</a:t>
            </a: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)</a:t>
            </a:r>
            <a:endParaRPr sz="14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-207809" y="296690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Mohith Kune</a:t>
            </a:r>
            <a:b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(Architect)</a:t>
            </a:r>
            <a:endParaRPr sz="14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" name="Google Shape;1724;p43">
            <a:extLst>
              <a:ext uri="{FF2B5EF4-FFF2-40B4-BE49-F238E27FC236}">
                <a16:creationId xmlns:a16="http://schemas.microsoft.com/office/drawing/2014/main" id="{087C6E77-B819-43EA-8796-0A4965FFFDEC}"/>
              </a:ext>
            </a:extLst>
          </p:cNvPr>
          <p:cNvSpPr txBox="1">
            <a:spLocks/>
          </p:cNvSpPr>
          <p:nvPr/>
        </p:nvSpPr>
        <p:spPr>
          <a:xfrm flipH="1">
            <a:off x="5440327" y="2966905"/>
            <a:ext cx="1777749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Satyendra Yadav</a:t>
            </a:r>
            <a:b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(ML </a:t>
            </a:r>
            <a:r>
              <a:rPr lang="en-US" sz="1400" b="1" err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Engg</a:t>
            </a: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)</a:t>
            </a:r>
          </a:p>
        </p:txBody>
      </p:sp>
      <p:sp>
        <p:nvSpPr>
          <p:cNvPr id="49" name="Google Shape;1725;p43">
            <a:extLst>
              <a:ext uri="{FF2B5EF4-FFF2-40B4-BE49-F238E27FC236}">
                <a16:creationId xmlns:a16="http://schemas.microsoft.com/office/drawing/2014/main" id="{8087E5E3-5E92-45B1-ABC6-5BB71EA438F3}"/>
              </a:ext>
            </a:extLst>
          </p:cNvPr>
          <p:cNvSpPr txBox="1">
            <a:spLocks/>
          </p:cNvSpPr>
          <p:nvPr/>
        </p:nvSpPr>
        <p:spPr>
          <a:xfrm flipH="1">
            <a:off x="3295290" y="2956940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Pooja Yadav</a:t>
            </a:r>
            <a:b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(Frontend dev)</a:t>
            </a:r>
          </a:p>
        </p:txBody>
      </p:sp>
      <p:sp>
        <p:nvSpPr>
          <p:cNvPr id="73" name="Google Shape;1724;p43">
            <a:extLst>
              <a:ext uri="{FF2B5EF4-FFF2-40B4-BE49-F238E27FC236}">
                <a16:creationId xmlns:a16="http://schemas.microsoft.com/office/drawing/2014/main" id="{636F36FC-8AE8-4C09-8E59-43DD3199F602}"/>
              </a:ext>
            </a:extLst>
          </p:cNvPr>
          <p:cNvSpPr txBox="1">
            <a:spLocks/>
          </p:cNvSpPr>
          <p:nvPr/>
        </p:nvSpPr>
        <p:spPr>
          <a:xfrm flipH="1">
            <a:off x="7166488" y="2966905"/>
            <a:ext cx="1777749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Ankit Chouhan</a:t>
            </a:r>
            <a:b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(ML </a:t>
            </a:r>
            <a:r>
              <a:rPr lang="en-US" sz="1400" b="1" err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Engg</a:t>
            </a:r>
            <a:r>
              <a:rPr lang="en-US" sz="1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)</a:t>
            </a:r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BA9EA12-9801-4137-8F8C-52562B26B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269" y="1845221"/>
            <a:ext cx="973199" cy="1041468"/>
          </a:xfrm>
          <a:prstGeom prst="ellipse">
            <a:avLst/>
          </a:prstGeom>
        </p:spPr>
      </p:pic>
      <p:sp>
        <p:nvSpPr>
          <p:cNvPr id="1720" name="Google Shape;1720;p43"/>
          <p:cNvSpPr/>
          <p:nvPr/>
        </p:nvSpPr>
        <p:spPr>
          <a:xfrm>
            <a:off x="5788008" y="1845221"/>
            <a:ext cx="1009720" cy="1041468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720;p43">
            <a:extLst>
              <a:ext uri="{FF2B5EF4-FFF2-40B4-BE49-F238E27FC236}">
                <a16:creationId xmlns:a16="http://schemas.microsoft.com/office/drawing/2014/main" id="{F22A3200-3A1E-4C59-8403-0DCCC7684EAE}"/>
              </a:ext>
            </a:extLst>
          </p:cNvPr>
          <p:cNvSpPr/>
          <p:nvPr/>
        </p:nvSpPr>
        <p:spPr>
          <a:xfrm>
            <a:off x="642881" y="1845221"/>
            <a:ext cx="1009720" cy="1041468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erson in a blue shirt&#10;&#10;Description automatically generated">
            <a:extLst>
              <a:ext uri="{FF2B5EF4-FFF2-40B4-BE49-F238E27FC236}">
                <a16:creationId xmlns:a16="http://schemas.microsoft.com/office/drawing/2014/main" id="{0BDF8CB6-C3F2-4899-A938-3D94962FD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375" y="1861095"/>
            <a:ext cx="1009720" cy="1009720"/>
          </a:xfrm>
          <a:prstGeom prst="ellipse">
            <a:avLst/>
          </a:prstGeom>
        </p:spPr>
      </p:pic>
      <p:sp>
        <p:nvSpPr>
          <p:cNvPr id="99" name="Google Shape;1720;p43">
            <a:extLst>
              <a:ext uri="{FF2B5EF4-FFF2-40B4-BE49-F238E27FC236}">
                <a16:creationId xmlns:a16="http://schemas.microsoft.com/office/drawing/2014/main" id="{FEC81287-FF68-45CA-AD6B-1EFF00966FA0}"/>
              </a:ext>
            </a:extLst>
          </p:cNvPr>
          <p:cNvSpPr/>
          <p:nvPr/>
        </p:nvSpPr>
        <p:spPr>
          <a:xfrm>
            <a:off x="2405375" y="1845221"/>
            <a:ext cx="1009720" cy="1041468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15E23D3-2C9F-4B35-9D36-29D8E9A434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442" b="28404"/>
          <a:stretch/>
        </p:blipFill>
        <p:spPr>
          <a:xfrm>
            <a:off x="4067140" y="1845221"/>
            <a:ext cx="1009720" cy="1041468"/>
          </a:xfrm>
          <a:prstGeom prst="ellipse">
            <a:avLst/>
          </a:prstGeom>
        </p:spPr>
      </p:pic>
      <p:sp>
        <p:nvSpPr>
          <p:cNvPr id="100" name="Google Shape;1720;p43">
            <a:extLst>
              <a:ext uri="{FF2B5EF4-FFF2-40B4-BE49-F238E27FC236}">
                <a16:creationId xmlns:a16="http://schemas.microsoft.com/office/drawing/2014/main" id="{7C4819A7-0705-4709-A146-7A07D0E1743B}"/>
              </a:ext>
            </a:extLst>
          </p:cNvPr>
          <p:cNvSpPr/>
          <p:nvPr/>
        </p:nvSpPr>
        <p:spPr>
          <a:xfrm>
            <a:off x="4067140" y="1845221"/>
            <a:ext cx="1009720" cy="1041468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13B18E6C-9D5E-4249-A91D-6B9998E191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05" t="964" r="-261" b="25157"/>
          <a:stretch/>
        </p:blipFill>
        <p:spPr>
          <a:xfrm>
            <a:off x="643903" y="1857733"/>
            <a:ext cx="1017434" cy="1031598"/>
          </a:xfrm>
          <a:prstGeom prst="ellipse">
            <a:avLst/>
          </a:prstGeom>
        </p:spPr>
      </p:pic>
      <p:pic>
        <p:nvPicPr>
          <p:cNvPr id="2" name="Picture 2" descr="A person wearing a blue shirt&#10;&#10;Description automatically generated">
            <a:extLst>
              <a:ext uri="{FF2B5EF4-FFF2-40B4-BE49-F238E27FC236}">
                <a16:creationId xmlns:a16="http://schemas.microsoft.com/office/drawing/2014/main" id="{F1868316-BEB3-4E44-A7EC-0C980E8CF6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641"/>
          <a:stretch/>
        </p:blipFill>
        <p:spPr>
          <a:xfrm>
            <a:off x="7508876" y="1845221"/>
            <a:ext cx="1025911" cy="1000227"/>
          </a:xfrm>
          <a:prstGeom prst="ellipse">
            <a:avLst/>
          </a:prstGeom>
        </p:spPr>
      </p:pic>
      <p:sp>
        <p:nvSpPr>
          <p:cNvPr id="101" name="Google Shape;1720;p43">
            <a:extLst>
              <a:ext uri="{FF2B5EF4-FFF2-40B4-BE49-F238E27FC236}">
                <a16:creationId xmlns:a16="http://schemas.microsoft.com/office/drawing/2014/main" id="{5140227D-4987-4615-9BEA-FDAC52810BD3}"/>
              </a:ext>
            </a:extLst>
          </p:cNvPr>
          <p:cNvSpPr/>
          <p:nvPr/>
        </p:nvSpPr>
        <p:spPr>
          <a:xfrm>
            <a:off x="7525067" y="1845221"/>
            <a:ext cx="1009720" cy="1041468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00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5FF72-DEB9-4374-B031-3E309A48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7" y="836165"/>
            <a:ext cx="5315382" cy="3471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43B05-8EED-47A5-ABA8-992CED0721FA}"/>
              </a:ext>
            </a:extLst>
          </p:cNvPr>
          <p:cNvSpPr txBox="1"/>
          <p:nvPr/>
        </p:nvSpPr>
        <p:spPr>
          <a:xfrm>
            <a:off x="6084916" y="1910029"/>
            <a:ext cx="2626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venir Next LT Pro" panose="020B0504020202020204" pitchFamily="34" charset="0"/>
              </a:rPr>
              <a:t>Extracting frames from the live video stream and classifying whether a person is wearing mask or not.</a:t>
            </a:r>
          </a:p>
        </p:txBody>
      </p:sp>
    </p:spTree>
    <p:extLst>
      <p:ext uri="{BB962C8B-B14F-4D97-AF65-F5344CB8AC3E}">
        <p14:creationId xmlns:p14="http://schemas.microsoft.com/office/powerpoint/2010/main" val="11839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42"/>
          <p:cNvSpPr txBox="1"/>
          <p:nvPr/>
        </p:nvSpPr>
        <p:spPr>
          <a:xfrm>
            <a:off x="2096480" y="2019263"/>
            <a:ext cx="2622705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Based on deep learning</a:t>
            </a:r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Can be trained using single image</a:t>
            </a:r>
          </a:p>
        </p:txBody>
      </p:sp>
      <p:sp>
        <p:nvSpPr>
          <p:cNvPr id="1604" name="Google Shape;1604;p42"/>
          <p:cNvSpPr txBox="1"/>
          <p:nvPr/>
        </p:nvSpPr>
        <p:spPr>
          <a:xfrm>
            <a:off x="2088349" y="3320800"/>
            <a:ext cx="3065541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Extracted features from faces</a:t>
            </a:r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Recognized faces using </a:t>
            </a:r>
            <a:r>
              <a:rPr lang="en-US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face_recognition</a:t>
            </a: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lib.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1" name="Google Shape;1711;p42"/>
          <p:cNvSpPr txBox="1"/>
          <p:nvPr/>
        </p:nvSpPr>
        <p:spPr>
          <a:xfrm>
            <a:off x="2088349" y="1565500"/>
            <a:ext cx="2622705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Used Face Recognition Library</a:t>
            </a:r>
            <a:endParaRPr sz="18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Image ROI</a:t>
            </a:r>
            <a:endParaRPr sz="18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7" name="Google Shape;160;p29">
            <a:extLst>
              <a:ext uri="{FF2B5EF4-FFF2-40B4-BE49-F238E27FC236}">
                <a16:creationId xmlns:a16="http://schemas.microsoft.com/office/drawing/2014/main" id="{1049B0A9-2EBF-481C-9725-CC81BC1FAB16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>
                <a:solidFill>
                  <a:schemeClr val="tx2"/>
                </a:solidFill>
                <a:latin typeface="Avenir Next LT Pro" panose="020B0504020202020204" pitchFamily="34" charset="0"/>
              </a:rPr>
              <a:t>FACE RECOGNITION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0643C43-774E-4A40-B5BC-3378CC11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52" y="1509638"/>
            <a:ext cx="2223475" cy="2223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3260-F4E6-4D37-90CB-4D388FF3DDD1}"/>
              </a:ext>
            </a:extLst>
          </p:cNvPr>
          <p:cNvSpPr txBox="1"/>
          <p:nvPr/>
        </p:nvSpPr>
        <p:spPr>
          <a:xfrm flipH="1">
            <a:off x="6783208" y="2252043"/>
            <a:ext cx="2223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Once person recognition is done, move to the next phase i.e., voting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FF78D11-265F-4AA4-AE8F-A4DAA8E5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6" y="155090"/>
            <a:ext cx="7337629" cy="241666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1EC59C-BD18-4C95-BABF-F27A1D88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277" y="2571749"/>
            <a:ext cx="3773434" cy="2515623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957A20F1-8F66-4ED7-A599-7F12D1D3B99F}"/>
              </a:ext>
            </a:extLst>
          </p:cNvPr>
          <p:cNvSpPr/>
          <p:nvPr/>
        </p:nvSpPr>
        <p:spPr>
          <a:xfrm>
            <a:off x="7663158" y="155090"/>
            <a:ext cx="428877" cy="2416659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7091274-7797-409C-8B18-73135DCFC14A}"/>
              </a:ext>
            </a:extLst>
          </p:cNvPr>
          <p:cNvSpPr/>
          <p:nvPr/>
        </p:nvSpPr>
        <p:spPr>
          <a:xfrm>
            <a:off x="4572000" y="2686556"/>
            <a:ext cx="343249" cy="2301854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1AD2E-BE8A-42A1-8F11-EAE6F4090342}"/>
              </a:ext>
            </a:extLst>
          </p:cNvPr>
          <p:cNvSpPr txBox="1"/>
          <p:nvPr/>
        </p:nvSpPr>
        <p:spPr>
          <a:xfrm rot="5400000">
            <a:off x="7887773" y="1158669"/>
            <a:ext cx="141954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3D602-D83E-44B6-AEC8-0D20ACFC6061}"/>
              </a:ext>
            </a:extLst>
          </p:cNvPr>
          <p:cNvSpPr txBox="1"/>
          <p:nvPr/>
        </p:nvSpPr>
        <p:spPr>
          <a:xfrm rot="16200000">
            <a:off x="3101579" y="3606650"/>
            <a:ext cx="141954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    Use</a:t>
            </a:r>
          </a:p>
        </p:txBody>
      </p:sp>
    </p:spTree>
    <p:extLst>
      <p:ext uri="{BB962C8B-B14F-4D97-AF65-F5344CB8AC3E}">
        <p14:creationId xmlns:p14="http://schemas.microsoft.com/office/powerpoint/2010/main" val="147891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18BB-BB3E-491D-9651-2E4D501E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pic>
        <p:nvPicPr>
          <p:cNvPr id="3" name="Google Shape;378;p38">
            <a:extLst>
              <a:ext uri="{FF2B5EF4-FFF2-40B4-BE49-F238E27FC236}">
                <a16:creationId xmlns:a16="http://schemas.microsoft.com/office/drawing/2014/main" id="{A2D3CA6F-9C21-43C4-AA20-7B8D98FB4808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1984" y="1743264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2;p38">
            <a:extLst>
              <a:ext uri="{FF2B5EF4-FFF2-40B4-BE49-F238E27FC236}">
                <a16:creationId xmlns:a16="http://schemas.microsoft.com/office/drawing/2014/main" id="{66531C00-890F-4F7B-9AE1-BB25514D6C39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55431" y="2228223"/>
            <a:ext cx="1033138" cy="90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7;p19">
            <a:extLst>
              <a:ext uri="{FF2B5EF4-FFF2-40B4-BE49-F238E27FC236}">
                <a16:creationId xmlns:a16="http://schemas.microsoft.com/office/drawing/2014/main" id="{D4282D1C-E365-469A-8AB0-870B7DAA3C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916" y="2238356"/>
            <a:ext cx="603326" cy="730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E0C551-085E-435F-8EF1-3031D548C595}"/>
              </a:ext>
            </a:extLst>
          </p:cNvPr>
          <p:cNvSpPr txBox="1">
            <a:spLocks/>
          </p:cNvSpPr>
          <p:nvPr/>
        </p:nvSpPr>
        <p:spPr>
          <a:xfrm>
            <a:off x="1261984" y="3130289"/>
            <a:ext cx="1150533" cy="40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200"/>
              <a:t>Presentation Layer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295E0A-F751-4C99-854A-F1E5EA66AE17}"/>
              </a:ext>
            </a:extLst>
          </p:cNvPr>
          <p:cNvSpPr txBox="1">
            <a:spLocks/>
          </p:cNvSpPr>
          <p:nvPr/>
        </p:nvSpPr>
        <p:spPr>
          <a:xfrm>
            <a:off x="3996733" y="3130289"/>
            <a:ext cx="1150533" cy="40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200"/>
              <a:t>Application Layer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E68E41-B0D4-48CA-A176-13EDFBD5F268}"/>
              </a:ext>
            </a:extLst>
          </p:cNvPr>
          <p:cNvSpPr txBox="1">
            <a:spLocks/>
          </p:cNvSpPr>
          <p:nvPr/>
        </p:nvSpPr>
        <p:spPr>
          <a:xfrm>
            <a:off x="6479252" y="3130289"/>
            <a:ext cx="1150533" cy="40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200"/>
              <a:t>Database Layer</a:t>
            </a:r>
          </a:p>
        </p:txBody>
      </p:sp>
      <p:cxnSp>
        <p:nvCxnSpPr>
          <p:cNvPr id="19" name="Google Shape;8737;p53">
            <a:extLst>
              <a:ext uri="{FF2B5EF4-FFF2-40B4-BE49-F238E27FC236}">
                <a16:creationId xmlns:a16="http://schemas.microsoft.com/office/drawing/2014/main" id="{CB1D46AD-3E13-4ED2-9DD8-4C1BC1A8E547}"/>
              </a:ext>
            </a:extLst>
          </p:cNvPr>
          <p:cNvCxnSpPr>
            <a:cxnSpLocks/>
          </p:cNvCxnSpPr>
          <p:nvPr/>
        </p:nvCxnSpPr>
        <p:spPr>
          <a:xfrm>
            <a:off x="2682796" y="2679256"/>
            <a:ext cx="1175842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Google Shape;8737;p53">
            <a:extLst>
              <a:ext uri="{FF2B5EF4-FFF2-40B4-BE49-F238E27FC236}">
                <a16:creationId xmlns:a16="http://schemas.microsoft.com/office/drawing/2014/main" id="{9408D5DD-170A-43EE-B981-114F9645F3CC}"/>
              </a:ext>
            </a:extLst>
          </p:cNvPr>
          <p:cNvCxnSpPr>
            <a:cxnSpLocks/>
          </p:cNvCxnSpPr>
          <p:nvPr/>
        </p:nvCxnSpPr>
        <p:spPr>
          <a:xfrm flipV="1">
            <a:off x="5324272" y="2679256"/>
            <a:ext cx="1154980" cy="1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9" name="Google Shape;1904;p51">
            <a:extLst>
              <a:ext uri="{FF2B5EF4-FFF2-40B4-BE49-F238E27FC236}">
                <a16:creationId xmlns:a16="http://schemas.microsoft.com/office/drawing/2014/main" id="{75532CD2-D4D7-4152-A906-71FF2EAB681B}"/>
              </a:ext>
            </a:extLst>
          </p:cNvPr>
          <p:cNvGrpSpPr/>
          <p:nvPr/>
        </p:nvGrpSpPr>
        <p:grpSpPr>
          <a:xfrm>
            <a:off x="1261984" y="4067203"/>
            <a:ext cx="6636876" cy="450107"/>
            <a:chOff x="6336019" y="3733725"/>
            <a:chExt cx="2626546" cy="351310"/>
          </a:xfrm>
        </p:grpSpPr>
        <p:sp>
          <p:nvSpPr>
            <p:cNvPr id="40" name="Google Shape;1905;p51">
              <a:extLst>
                <a:ext uri="{FF2B5EF4-FFF2-40B4-BE49-F238E27FC236}">
                  <a16:creationId xmlns:a16="http://schemas.microsoft.com/office/drawing/2014/main" id="{5E83169A-9739-4A38-9F0C-100B26916E20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tx2"/>
                  </a:solidFill>
                </a:rPr>
                <a:t>Bind together into one Machine at each Poll Booth</a:t>
              </a: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Google Shape;1906;p51">
              <a:extLst>
                <a:ext uri="{FF2B5EF4-FFF2-40B4-BE49-F238E27FC236}">
                  <a16:creationId xmlns:a16="http://schemas.microsoft.com/office/drawing/2014/main" id="{72171E66-5BBC-4187-B89E-633B44044D1B}"/>
                </a:ext>
              </a:extLst>
            </p:cNvPr>
            <p:cNvSpPr/>
            <p:nvPr/>
          </p:nvSpPr>
          <p:spPr>
            <a:xfrm>
              <a:off x="8098525" y="3733725"/>
              <a:ext cx="86404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>
                  <a:solidFill>
                    <a:schemeClr val="tx2"/>
                  </a:solidFill>
                </a:rPr>
                <a:t> Global Database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77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921D8815-C7CB-44EB-8CF8-EE6C87801EF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>
                <a:latin typeface="Avenir Next LT Pro"/>
              </a:rPr>
              <a:t>FRONTEND</a:t>
            </a:r>
            <a:endParaRPr>
              <a:latin typeface="Avenir Next LT Pro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35ECE46-CCE4-463F-952C-1CF83F55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36055"/>
            <a:ext cx="5181600" cy="18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D59ACFC-C022-466A-8E70-41C1F5A8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1B6CE2-E3CB-4D34-AD86-45DD76409486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/>
              <a:t>Flask vs Django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DF7DB1B3-BAA5-4BB8-AC17-73EA9E59F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17772"/>
              </p:ext>
            </p:extLst>
          </p:nvPr>
        </p:nvGraphicFramePr>
        <p:xfrm>
          <a:off x="1202987" y="1408755"/>
          <a:ext cx="6738026" cy="3144939"/>
        </p:xfrm>
        <a:graphic>
          <a:graphicData uri="http://schemas.openxmlformats.org/drawingml/2006/table">
            <a:tbl>
              <a:tblPr firstRow="1" bandRow="1">
                <a:tableStyleId>{C58DC075-C639-4F13-84BE-7D5A027B3991}</a:tableStyleId>
              </a:tblPr>
              <a:tblGrid>
                <a:gridCol w="3369013">
                  <a:extLst>
                    <a:ext uri="{9D8B030D-6E8A-4147-A177-3AD203B41FA5}">
                      <a16:colId xmlns:a16="http://schemas.microsoft.com/office/drawing/2014/main" val="1712633406"/>
                    </a:ext>
                  </a:extLst>
                </a:gridCol>
                <a:gridCol w="3369013">
                  <a:extLst>
                    <a:ext uri="{9D8B030D-6E8A-4147-A177-3AD203B41FA5}">
                      <a16:colId xmlns:a16="http://schemas.microsoft.com/office/drawing/2014/main" val="680998325"/>
                    </a:ext>
                  </a:extLst>
                </a:gridCol>
              </a:tblGrid>
              <a:tr h="3357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2"/>
                          </a:solidFill>
                        </a:rPr>
                        <a:t>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2"/>
                          </a:solidFill>
                        </a:rPr>
                        <a:t>Django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701029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Arbitrary project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Conventional Project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46852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Just a WSGI, Micro-Framework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Full Stack Web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70660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No Dynamic HTML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Offer Dynamic HTML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70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Suitable for light-weight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Suitable for tight deadline projects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32596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Security is an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Security focused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577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01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921D8815-C7CB-44EB-8CF8-EE6C87801EF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>
                <a:latin typeface="Avenir Next LT Pro"/>
              </a:rPr>
              <a:t>BACKEND</a:t>
            </a:r>
            <a:endParaRPr>
              <a:latin typeface="Avenir Next LT Pro"/>
            </a:endParaRPr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007A87DC-7D60-4407-80B2-7C1A3528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1911350"/>
            <a:ext cx="395605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2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DJANGO </a:t>
            </a:r>
            <a:r>
              <a:rPr lang="en"/>
              <a:t>?</a:t>
            </a:r>
            <a:endParaRPr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4091236029"/>
              </p:ext>
            </p:extLst>
          </p:nvPr>
        </p:nvGraphicFramePr>
        <p:xfrm>
          <a:off x="512576" y="2137674"/>
          <a:ext cx="8125585" cy="17752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117">
                  <a:extLst>
                    <a:ext uri="{9D8B030D-6E8A-4147-A177-3AD203B41FA5}">
                      <a16:colId xmlns:a16="http://schemas.microsoft.com/office/drawing/2014/main" val="4063908070"/>
                    </a:ext>
                  </a:extLst>
                </a:gridCol>
              </a:tblGrid>
              <a:tr h="7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Concept development - as quickly as possible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Django is fully Loaded with common tasks (auth, </a:t>
                      </a:r>
                      <a:r>
                        <a:rPr lang="en-US" baseline="0" err="1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csrf</a:t>
                      </a: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, </a:t>
                      </a:r>
                      <a:r>
                        <a:rPr lang="en-US" baseline="0" err="1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rss</a:t>
                      </a: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etc.,)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Takes Security seriously. Comes with secure user auth system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Scalable quickly &amp; flexibly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Organization &amp; Governments due to its incredible versatile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oogle Shape;13423;p63">
            <a:extLst>
              <a:ext uri="{FF2B5EF4-FFF2-40B4-BE49-F238E27FC236}">
                <a16:creationId xmlns:a16="http://schemas.microsoft.com/office/drawing/2014/main" id="{CCF78C0F-87DF-4C45-A025-22E671BB8059}"/>
              </a:ext>
            </a:extLst>
          </p:cNvPr>
          <p:cNvGrpSpPr/>
          <p:nvPr/>
        </p:nvGrpSpPr>
        <p:grpSpPr>
          <a:xfrm>
            <a:off x="1182705" y="2344741"/>
            <a:ext cx="327976" cy="324316"/>
            <a:chOff x="7528096" y="2450059"/>
            <a:chExt cx="327976" cy="324316"/>
          </a:xfrm>
          <a:solidFill>
            <a:schemeClr val="tx2"/>
          </a:solidFill>
        </p:grpSpPr>
        <p:sp>
          <p:nvSpPr>
            <p:cNvPr id="5" name="Google Shape;13424;p63">
              <a:extLst>
                <a:ext uri="{FF2B5EF4-FFF2-40B4-BE49-F238E27FC236}">
                  <a16:creationId xmlns:a16="http://schemas.microsoft.com/office/drawing/2014/main" id="{8A5890B1-CCE8-49AE-B2BF-B22B45EAA750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Google Shape;13425;p63">
              <a:extLst>
                <a:ext uri="{FF2B5EF4-FFF2-40B4-BE49-F238E27FC236}">
                  <a16:creationId xmlns:a16="http://schemas.microsoft.com/office/drawing/2014/main" id="{0BB7D330-39D1-4D7E-AAF0-90D84C5D91FD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7" name="Google Shape;13426;p63">
              <a:extLst>
                <a:ext uri="{FF2B5EF4-FFF2-40B4-BE49-F238E27FC236}">
                  <a16:creationId xmlns:a16="http://schemas.microsoft.com/office/drawing/2014/main" id="{7EE5EF71-EDE7-4D50-9A39-45BFC64C131C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8" name="Google Shape;13427;p63">
              <a:extLst>
                <a:ext uri="{FF2B5EF4-FFF2-40B4-BE49-F238E27FC236}">
                  <a16:creationId xmlns:a16="http://schemas.microsoft.com/office/drawing/2014/main" id="{926123AB-CDD6-4DB7-9F2D-809B95F234DF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" name="Google Shape;13428;p63">
              <a:extLst>
                <a:ext uri="{FF2B5EF4-FFF2-40B4-BE49-F238E27FC236}">
                  <a16:creationId xmlns:a16="http://schemas.microsoft.com/office/drawing/2014/main" id="{FD9BAF9B-8299-4060-8238-0B6F88689FFE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16" name="Google Shape;10294;p58">
            <a:extLst>
              <a:ext uri="{FF2B5EF4-FFF2-40B4-BE49-F238E27FC236}">
                <a16:creationId xmlns:a16="http://schemas.microsoft.com/office/drawing/2014/main" id="{A4F4D7A1-9763-4255-97E1-69E7DB20EF35}"/>
              </a:ext>
            </a:extLst>
          </p:cNvPr>
          <p:cNvGrpSpPr/>
          <p:nvPr/>
        </p:nvGrpSpPr>
        <p:grpSpPr>
          <a:xfrm>
            <a:off x="2773158" y="2337908"/>
            <a:ext cx="376271" cy="337982"/>
            <a:chOff x="2612597" y="3367075"/>
            <a:chExt cx="376271" cy="337982"/>
          </a:xfrm>
          <a:solidFill>
            <a:schemeClr val="tx2"/>
          </a:solidFill>
        </p:grpSpPr>
        <p:sp>
          <p:nvSpPr>
            <p:cNvPr id="17" name="Google Shape;10295;p58">
              <a:extLst>
                <a:ext uri="{FF2B5EF4-FFF2-40B4-BE49-F238E27FC236}">
                  <a16:creationId xmlns:a16="http://schemas.microsoft.com/office/drawing/2014/main" id="{B2C82BFD-7192-42A1-AD55-6B0865AEAAD5}"/>
                </a:ext>
              </a:extLst>
            </p:cNvPr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96;p58">
              <a:extLst>
                <a:ext uri="{FF2B5EF4-FFF2-40B4-BE49-F238E27FC236}">
                  <a16:creationId xmlns:a16="http://schemas.microsoft.com/office/drawing/2014/main" id="{0EBBEEE7-C15C-4AA2-BB9B-12BBB207388D}"/>
                </a:ext>
              </a:extLst>
            </p:cNvPr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0746;p59">
            <a:extLst>
              <a:ext uri="{FF2B5EF4-FFF2-40B4-BE49-F238E27FC236}">
                <a16:creationId xmlns:a16="http://schemas.microsoft.com/office/drawing/2014/main" id="{22DEEA58-CF02-4B89-B601-E3D922ACD87E}"/>
              </a:ext>
            </a:extLst>
          </p:cNvPr>
          <p:cNvGrpSpPr/>
          <p:nvPr/>
        </p:nvGrpSpPr>
        <p:grpSpPr>
          <a:xfrm>
            <a:off x="4408470" y="2345728"/>
            <a:ext cx="327059" cy="360192"/>
            <a:chOff x="7562766" y="1514864"/>
            <a:chExt cx="327059" cy="360192"/>
          </a:xfrm>
          <a:solidFill>
            <a:schemeClr val="tx2"/>
          </a:solidFill>
        </p:grpSpPr>
        <p:sp>
          <p:nvSpPr>
            <p:cNvPr id="20" name="Google Shape;10747;p59">
              <a:extLst>
                <a:ext uri="{FF2B5EF4-FFF2-40B4-BE49-F238E27FC236}">
                  <a16:creationId xmlns:a16="http://schemas.microsoft.com/office/drawing/2014/main" id="{A8FED14D-9666-4228-BADE-958AABA7A679}"/>
                </a:ext>
              </a:extLst>
            </p:cNvPr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748;p59">
              <a:extLst>
                <a:ext uri="{FF2B5EF4-FFF2-40B4-BE49-F238E27FC236}">
                  <a16:creationId xmlns:a16="http://schemas.microsoft.com/office/drawing/2014/main" id="{093C40F6-D7E8-4658-B598-51289DE1BB56}"/>
                </a:ext>
              </a:extLst>
            </p:cNvPr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749;p59">
              <a:extLst>
                <a:ext uri="{FF2B5EF4-FFF2-40B4-BE49-F238E27FC236}">
                  <a16:creationId xmlns:a16="http://schemas.microsoft.com/office/drawing/2014/main" id="{0925068B-A27D-468E-BF05-85247F9C0197}"/>
                </a:ext>
              </a:extLst>
            </p:cNvPr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50;p59">
              <a:extLst>
                <a:ext uri="{FF2B5EF4-FFF2-40B4-BE49-F238E27FC236}">
                  <a16:creationId xmlns:a16="http://schemas.microsoft.com/office/drawing/2014/main" id="{2A557769-0968-4099-8B7C-A02CC048F344}"/>
                </a:ext>
              </a:extLst>
            </p:cNvPr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0906;p59">
            <a:extLst>
              <a:ext uri="{FF2B5EF4-FFF2-40B4-BE49-F238E27FC236}">
                <a16:creationId xmlns:a16="http://schemas.microsoft.com/office/drawing/2014/main" id="{AE7AD99C-3F1E-446E-B585-615697BDCBB0}"/>
              </a:ext>
            </a:extLst>
          </p:cNvPr>
          <p:cNvGrpSpPr/>
          <p:nvPr/>
        </p:nvGrpSpPr>
        <p:grpSpPr>
          <a:xfrm>
            <a:off x="6033297" y="2320409"/>
            <a:ext cx="355099" cy="355481"/>
            <a:chOff x="3539102" y="2427549"/>
            <a:chExt cx="355099" cy="355481"/>
          </a:xfrm>
          <a:solidFill>
            <a:schemeClr val="tx2"/>
          </a:solidFill>
        </p:grpSpPr>
        <p:sp>
          <p:nvSpPr>
            <p:cNvPr id="25" name="Google Shape;10907;p59">
              <a:extLst>
                <a:ext uri="{FF2B5EF4-FFF2-40B4-BE49-F238E27FC236}">
                  <a16:creationId xmlns:a16="http://schemas.microsoft.com/office/drawing/2014/main" id="{BB97DC96-5FA4-482B-B1D1-7D9F1EB41B0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08;p59">
              <a:extLst>
                <a:ext uri="{FF2B5EF4-FFF2-40B4-BE49-F238E27FC236}">
                  <a16:creationId xmlns:a16="http://schemas.microsoft.com/office/drawing/2014/main" id="{960EBE96-9511-4C8E-B48A-194D5CA0585D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9875;p57">
            <a:extLst>
              <a:ext uri="{FF2B5EF4-FFF2-40B4-BE49-F238E27FC236}">
                <a16:creationId xmlns:a16="http://schemas.microsoft.com/office/drawing/2014/main" id="{AD6FB73A-9D51-4325-988E-BAF697DEF39B}"/>
              </a:ext>
            </a:extLst>
          </p:cNvPr>
          <p:cNvGrpSpPr/>
          <p:nvPr/>
        </p:nvGrpSpPr>
        <p:grpSpPr>
          <a:xfrm>
            <a:off x="7624712" y="2340549"/>
            <a:ext cx="370930" cy="370549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28" name="Google Shape;9876;p57">
              <a:extLst>
                <a:ext uri="{FF2B5EF4-FFF2-40B4-BE49-F238E27FC236}">
                  <a16:creationId xmlns:a16="http://schemas.microsoft.com/office/drawing/2014/main" id="{55506EC4-FEF8-4E12-84C0-2F2C5F063A8B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877;p57">
              <a:extLst>
                <a:ext uri="{FF2B5EF4-FFF2-40B4-BE49-F238E27FC236}">
                  <a16:creationId xmlns:a16="http://schemas.microsoft.com/office/drawing/2014/main" id="{F67749F3-004E-41E7-A5C3-90C0876AF20E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78;p57">
              <a:extLst>
                <a:ext uri="{FF2B5EF4-FFF2-40B4-BE49-F238E27FC236}">
                  <a16:creationId xmlns:a16="http://schemas.microsoft.com/office/drawing/2014/main" id="{3BB249D5-84AC-428E-8C13-3BEE5C7495FF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79;p57">
              <a:extLst>
                <a:ext uri="{FF2B5EF4-FFF2-40B4-BE49-F238E27FC236}">
                  <a16:creationId xmlns:a16="http://schemas.microsoft.com/office/drawing/2014/main" id="{8D67CEF2-3E2A-4401-BE69-4F603D63E418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80;p57">
              <a:extLst>
                <a:ext uri="{FF2B5EF4-FFF2-40B4-BE49-F238E27FC236}">
                  <a16:creationId xmlns:a16="http://schemas.microsoft.com/office/drawing/2014/main" id="{46F85151-B687-46CD-9665-DAABD3326F69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81;p57">
              <a:extLst>
                <a:ext uri="{FF2B5EF4-FFF2-40B4-BE49-F238E27FC236}">
                  <a16:creationId xmlns:a16="http://schemas.microsoft.com/office/drawing/2014/main" id="{70154E8A-E300-4F07-9815-E94D1EDE8D75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409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SCOPE</a:t>
            </a:r>
            <a:endParaRPr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1689419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Biometric system along with Face Recognition</a:t>
            </a:r>
            <a:endParaRPr sz="1400"/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1689425"/>
            <a:ext cx="21948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Like ATM, vote at any nearby Voting machine</a:t>
            </a:r>
            <a:endParaRPr sz="1400"/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With rapidly developing technology this isn't far</a:t>
            </a:r>
            <a:endParaRPr sz="1400"/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6087375" y="3302726"/>
            <a:ext cx="2194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The collected data can be aggregated with other govt website data to create a data warehouse</a:t>
            </a:r>
            <a:endParaRPr sz="1400"/>
          </a:p>
        </p:txBody>
      </p:sp>
      <p:sp>
        <p:nvSpPr>
          <p:cNvPr id="658" name="Google Shape;658;p3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4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661" name="Google Shape;661;p34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4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2268110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latin typeface="Rajdhani"/>
                <a:ea typeface="Rajdhani"/>
                <a:cs typeface="Rajdhani"/>
                <a:sym typeface="Rajdhani"/>
              </a:rPr>
              <a:t>BIOMETRIC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2268113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latin typeface="Rajdhani"/>
                <a:ea typeface="Rajdhani"/>
                <a:cs typeface="Rajdhani"/>
                <a:sym typeface="Rajdhani"/>
              </a:rPr>
              <a:t>ATM LIKE VOTING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861862" y="3040093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latin typeface="Rajdhani"/>
                <a:ea typeface="Rajdhani"/>
                <a:cs typeface="Rajdhani"/>
                <a:sym typeface="Rajdhani"/>
              </a:rPr>
              <a:t>ONLINE VOTING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7537" y="3037098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latin typeface="Rajdhani"/>
                <a:ea typeface="Rajdhani"/>
                <a:cs typeface="Rajdhani"/>
                <a:sym typeface="Rajdhani"/>
              </a:rPr>
              <a:t>DATA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236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0FA9D87A-D829-4F89-8E6C-675B2B9A5BC4}"/>
              </a:ext>
            </a:extLst>
          </p:cNvPr>
          <p:cNvSpPr txBox="1">
            <a:spLocks/>
          </p:cNvSpPr>
          <p:nvPr/>
        </p:nvSpPr>
        <p:spPr>
          <a:xfrm>
            <a:off x="2768311" y="556251"/>
            <a:ext cx="441626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000">
                <a:latin typeface="Avenir Next LT Pro" panose="020B0504020202020204" pitchFamily="34" charset="0"/>
              </a:rPr>
              <a:t>CURRENT SCENARIO</a:t>
            </a:r>
          </a:p>
        </p:txBody>
      </p:sp>
      <p:sp>
        <p:nvSpPr>
          <p:cNvPr id="39" name="Google Shape;115;p26">
            <a:extLst>
              <a:ext uri="{FF2B5EF4-FFF2-40B4-BE49-F238E27FC236}">
                <a16:creationId xmlns:a16="http://schemas.microsoft.com/office/drawing/2014/main" id="{63673363-7D73-4945-8BAE-B86C801E3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158" y="1446382"/>
            <a:ext cx="31188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Manual Process</a:t>
            </a: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Google Shape;116;p26">
            <a:extLst>
              <a:ext uri="{FF2B5EF4-FFF2-40B4-BE49-F238E27FC236}">
                <a16:creationId xmlns:a16="http://schemas.microsoft.com/office/drawing/2014/main" id="{18F74EB7-73BA-4C24-B8DD-3DCCB2E6E6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59157" y="1882316"/>
            <a:ext cx="3118800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/>
              <a:t>In general </a:t>
            </a:r>
            <a:r>
              <a:rPr lang="en-US"/>
              <a:t>election, booths have manual checking of identity.</a:t>
            </a:r>
            <a:endParaRPr/>
          </a:p>
        </p:txBody>
      </p:sp>
      <p:sp>
        <p:nvSpPr>
          <p:cNvPr id="41" name="Google Shape;117;p26">
            <a:extLst>
              <a:ext uri="{FF2B5EF4-FFF2-40B4-BE49-F238E27FC236}">
                <a16:creationId xmlns:a16="http://schemas.microsoft.com/office/drawing/2014/main" id="{B1D6CCB6-6FC4-4F94-B739-2A21627165A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79993" y="1449900"/>
            <a:ext cx="31188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Vote Rigging</a:t>
            </a: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Google Shape;118;p26">
            <a:extLst>
              <a:ext uri="{FF2B5EF4-FFF2-40B4-BE49-F238E27FC236}">
                <a16:creationId xmlns:a16="http://schemas.microsoft.com/office/drawing/2014/main" id="{8FC4EE2A-5692-459D-A0FE-256B656F1F8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379993" y="1880359"/>
            <a:ext cx="3118800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/>
              <a:t>In general, there is n</a:t>
            </a:r>
            <a:r>
              <a:rPr lang="en"/>
              <a:t>o perfect system for identity </a:t>
            </a:r>
            <a:r>
              <a:rPr lang="en-US"/>
              <a:t>checking. Vote rigging is possible</a:t>
            </a:r>
            <a:endParaRPr/>
          </a:p>
        </p:txBody>
      </p:sp>
      <p:sp>
        <p:nvSpPr>
          <p:cNvPr id="43" name="Google Shape;119;p26">
            <a:extLst>
              <a:ext uri="{FF2B5EF4-FFF2-40B4-BE49-F238E27FC236}">
                <a16:creationId xmlns:a16="http://schemas.microsoft.com/office/drawing/2014/main" id="{940110D3-4719-4625-8F16-A0280BDA266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263766" y="3213145"/>
            <a:ext cx="31188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No Tracking</a:t>
            </a: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Google Shape;120;p26">
            <a:extLst>
              <a:ext uri="{FF2B5EF4-FFF2-40B4-BE49-F238E27FC236}">
                <a16:creationId xmlns:a16="http://schemas.microsoft.com/office/drawing/2014/main" id="{5A2B8757-6213-4449-9C97-8DA10FFB1DF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263765" y="3649078"/>
            <a:ext cx="3118800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2133"/>
              </a:spcAft>
            </a:pPr>
            <a:r>
              <a:rPr lang="en"/>
              <a:t>In EVMs, there is no possibility of tracking a person to whom he voted.</a:t>
            </a:r>
            <a:endParaRPr/>
          </a:p>
        </p:txBody>
      </p:sp>
      <p:sp>
        <p:nvSpPr>
          <p:cNvPr id="45" name="Google Shape;121;p26">
            <a:extLst>
              <a:ext uri="{FF2B5EF4-FFF2-40B4-BE49-F238E27FC236}">
                <a16:creationId xmlns:a16="http://schemas.microsoft.com/office/drawing/2014/main" id="{ED994568-4DBA-411E-90C1-4DEEE185DE3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385604" y="3128748"/>
            <a:ext cx="3639766" cy="7637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Consumes More Time</a:t>
            </a: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Google Shape;122;p26">
            <a:extLst>
              <a:ext uri="{FF2B5EF4-FFF2-40B4-BE49-F238E27FC236}">
                <a16:creationId xmlns:a16="http://schemas.microsoft.com/office/drawing/2014/main" id="{7C3C72A9-CED9-4865-B4B8-3A1A83BA04B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399210" y="3649078"/>
            <a:ext cx="3118800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2133"/>
              </a:spcAft>
            </a:pPr>
            <a:r>
              <a:rPr lang="en"/>
              <a:t>There is a typical process involve</a:t>
            </a:r>
            <a:r>
              <a:rPr lang="en-US"/>
              <a:t>d to know about the winning candidate.</a:t>
            </a:r>
            <a:endParaRPr/>
          </a:p>
        </p:txBody>
      </p:sp>
      <p:sp>
        <p:nvSpPr>
          <p:cNvPr id="47" name="Google Shape;123;p26">
            <a:extLst>
              <a:ext uri="{FF2B5EF4-FFF2-40B4-BE49-F238E27FC236}">
                <a16:creationId xmlns:a16="http://schemas.microsoft.com/office/drawing/2014/main" id="{2EB3EAB5-2259-4D06-9665-9A56F0B64877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85131" y="3595612"/>
            <a:ext cx="8000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8" name="Google Shape;124;p26">
            <a:extLst>
              <a:ext uri="{FF2B5EF4-FFF2-40B4-BE49-F238E27FC236}">
                <a16:creationId xmlns:a16="http://schemas.microsoft.com/office/drawing/2014/main" id="{D22E9B5D-69A7-4513-B717-7F18AC900B9A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82657" y="1816682"/>
            <a:ext cx="8000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9" name="Google Shape;125;p26">
            <a:extLst>
              <a:ext uri="{FF2B5EF4-FFF2-40B4-BE49-F238E27FC236}">
                <a16:creationId xmlns:a16="http://schemas.microsoft.com/office/drawing/2014/main" id="{E2A899C0-B3D7-4CD9-87F7-26B16AF0BBBA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337111" y="3596454"/>
            <a:ext cx="8000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50" name="Google Shape;126;p26">
            <a:extLst>
              <a:ext uri="{FF2B5EF4-FFF2-40B4-BE49-F238E27FC236}">
                <a16:creationId xmlns:a16="http://schemas.microsoft.com/office/drawing/2014/main" id="{66BDC43F-C6E9-4966-8D0B-497017F44280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317893" y="1801833"/>
            <a:ext cx="8000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cxnSp>
        <p:nvCxnSpPr>
          <p:cNvPr id="51" name="Google Shape;127;p26">
            <a:extLst>
              <a:ext uri="{FF2B5EF4-FFF2-40B4-BE49-F238E27FC236}">
                <a16:creationId xmlns:a16="http://schemas.microsoft.com/office/drawing/2014/main" id="{1AD55C9F-C941-467E-A708-0C189879A064}"/>
              </a:ext>
            </a:extLst>
          </p:cNvPr>
          <p:cNvCxnSpPr/>
          <p:nvPr/>
        </p:nvCxnSpPr>
        <p:spPr>
          <a:xfrm>
            <a:off x="1086733" y="3469098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2" name="Google Shape;128;p26">
            <a:extLst>
              <a:ext uri="{FF2B5EF4-FFF2-40B4-BE49-F238E27FC236}">
                <a16:creationId xmlns:a16="http://schemas.microsoft.com/office/drawing/2014/main" id="{456D4518-FC0C-4A01-B8DC-705FE19FBC85}"/>
              </a:ext>
            </a:extLst>
          </p:cNvPr>
          <p:cNvCxnSpPr/>
          <p:nvPr/>
        </p:nvCxnSpPr>
        <p:spPr>
          <a:xfrm>
            <a:off x="5219595" y="1669853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129;p26">
            <a:extLst>
              <a:ext uri="{FF2B5EF4-FFF2-40B4-BE49-F238E27FC236}">
                <a16:creationId xmlns:a16="http://schemas.microsoft.com/office/drawing/2014/main" id="{C3F0E224-D121-4A48-8C33-96BD3892F950}"/>
              </a:ext>
            </a:extLst>
          </p:cNvPr>
          <p:cNvCxnSpPr/>
          <p:nvPr/>
        </p:nvCxnSpPr>
        <p:spPr>
          <a:xfrm>
            <a:off x="5238811" y="3444164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" name="Google Shape;130;p26">
            <a:extLst>
              <a:ext uri="{FF2B5EF4-FFF2-40B4-BE49-F238E27FC236}">
                <a16:creationId xmlns:a16="http://schemas.microsoft.com/office/drawing/2014/main" id="{D16FC70B-A685-47B0-B1F4-47DC3A7FEC28}"/>
              </a:ext>
            </a:extLst>
          </p:cNvPr>
          <p:cNvCxnSpPr/>
          <p:nvPr/>
        </p:nvCxnSpPr>
        <p:spPr>
          <a:xfrm>
            <a:off x="1084258" y="1669853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793" name="Google Shape;17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728" y="1970175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268950" y="1356950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0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Do you have any questions?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31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260326" y="1991753"/>
            <a:ext cx="4404000" cy="1120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Avenir Next LT Pro" panose="020B0604020202020204" pitchFamily="34" charset="0"/>
                <a:ea typeface="Rajdhani"/>
                <a:cs typeface="Rajdhani"/>
                <a:sym typeface="Rajdhani"/>
              </a:rPr>
              <a:t>AI-EVM</a:t>
            </a:r>
            <a:endParaRPr sz="6000">
              <a:latin typeface="Avenir Next LT Pro" panose="020B0604020202020204" pitchFamily="34" charset="0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3686324" y="411985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9DE09B-CDF6-4749-81BE-E6E1445C63AC}"/>
              </a:ext>
            </a:extLst>
          </p:cNvPr>
          <p:cNvSpPr txBox="1"/>
          <p:nvPr/>
        </p:nvSpPr>
        <p:spPr>
          <a:xfrm>
            <a:off x="720000" y="1683976"/>
            <a:ext cx="4210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accent4"/>
                </a:solidFill>
              </a:rPr>
              <a:t>A new def. to the polling booth: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7E186-6957-4957-9D93-2F8BFDA3B16B}"/>
              </a:ext>
            </a:extLst>
          </p:cNvPr>
          <p:cNvSpPr txBox="1"/>
          <p:nvPr/>
        </p:nvSpPr>
        <p:spPr>
          <a:xfrm>
            <a:off x="720000" y="2263973"/>
            <a:ext cx="86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tx2"/>
                </a:solidFill>
              </a:rPr>
              <a:t>The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 Next LT Pro" panose="020B0504020202020204" pitchFamily="34" charset="0"/>
              </a:rPr>
              <a:t>PROBLEM STATEMENT</a:t>
            </a:r>
            <a:endParaRPr>
              <a:latin typeface="Avenir Next LT Pro" panose="020B0504020202020204" pitchFamily="34" charset="0"/>
            </a:endParaRPr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2202301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630984"/>
            <a:ext cx="2208600" cy="707171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</a:pPr>
            <a:r>
              <a:rPr lang="en-US"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one person allowed to vote at a time.</a:t>
            </a:r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2098735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Verify voter’s records from the database.</a:t>
            </a:r>
            <a:endParaRPr sz="140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709037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No repetition allowed in voting.</a:t>
            </a:r>
            <a:endParaRPr sz="140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449435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617237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cxnSpLocks/>
            <a:stCxn id="633" idx="3"/>
          </p:cNvCxnSpPr>
          <p:nvPr/>
        </p:nvCxnSpPr>
        <p:spPr>
          <a:xfrm>
            <a:off x="3069225" y="2984570"/>
            <a:ext cx="841800" cy="288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769447" y="2360061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en-US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CHECK</a:t>
            </a:r>
            <a:endParaRPr sz="16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58348" y="1677315"/>
            <a:ext cx="2844581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</a:pPr>
            <a:r>
              <a:rPr lang="en-US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VOTER’S IDENTITY CHECK</a:t>
            </a: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8636"/>
            <a:ext cx="2753141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</a:pPr>
            <a:r>
              <a:rPr lang="en-US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PERSON, ONE VOTE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90A5B-1FA9-41B4-B472-51E9A2EA460A}"/>
              </a:ext>
            </a:extLst>
          </p:cNvPr>
          <p:cNvSpPr txBox="1"/>
          <p:nvPr/>
        </p:nvSpPr>
        <p:spPr>
          <a:xfrm>
            <a:off x="846252" y="1230205"/>
            <a:ext cx="730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reduce the involvement of humans in managing the following key tasks at any polling booth-</a:t>
            </a:r>
          </a:p>
          <a:p>
            <a:pPr algn="just"/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6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 Next LT Pro" panose="020B0504020202020204" pitchFamily="34" charset="0"/>
              </a:rPr>
              <a:t>HOW’RE WE DOING </a:t>
            </a:r>
            <a:r>
              <a:rPr lang="en-US">
                <a:solidFill>
                  <a:schemeClr val="accent6"/>
                </a:solidFill>
                <a:latin typeface="Avenir Next LT Pro" panose="020B0504020202020204" pitchFamily="34" charset="0"/>
              </a:rPr>
              <a:t>?</a:t>
            </a:r>
            <a:endParaRPr>
              <a:solidFill>
                <a:schemeClr val="accent6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085205" y="1835802"/>
            <a:ext cx="1876036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Check if voter is wearing mask 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1832567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Check if already voted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478600" y="3068400"/>
            <a:ext cx="199672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Count no. of voters entered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31265" y="2934083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Allowed to vote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492103" y="3060524"/>
            <a:ext cx="2159136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Check identity of voter and verify with database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7399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2856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8313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3770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655152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655152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655152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655152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519392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85622" y="2516575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6"/>
          <p:cNvSpPr/>
          <p:nvPr/>
        </p:nvSpPr>
        <p:spPr>
          <a:xfrm>
            <a:off x="5973409" y="2539506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>
            <a:off x="4417196" y="2526740"/>
            <a:ext cx="309505" cy="260656"/>
            <a:chOff x="2171474" y="3369229"/>
            <a:chExt cx="408156" cy="343737"/>
          </a:xfrm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36"/>
          <p:cNvGrpSpPr/>
          <p:nvPr/>
        </p:nvGrpSpPr>
        <p:grpSpPr>
          <a:xfrm>
            <a:off x="7526466" y="2519995"/>
            <a:ext cx="273857" cy="274147"/>
            <a:chOff x="7538896" y="1970156"/>
            <a:chExt cx="361147" cy="361529"/>
          </a:xfrm>
        </p:grpSpPr>
        <p:sp>
          <p:nvSpPr>
            <p:cNvPr id="738" name="Google Shape;738;p36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765E97-FCC6-4584-9873-61189C3050EA}"/>
              </a:ext>
            </a:extLst>
          </p:cNvPr>
          <p:cNvSpPr txBox="1"/>
          <p:nvPr/>
        </p:nvSpPr>
        <p:spPr>
          <a:xfrm>
            <a:off x="1780242" y="2348578"/>
            <a:ext cx="95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Count=1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33D2C-D5B7-40FA-AF53-D87F0B8259D0}"/>
              </a:ext>
            </a:extLst>
          </p:cNvPr>
          <p:cNvSpPr txBox="1"/>
          <p:nvPr/>
        </p:nvSpPr>
        <p:spPr>
          <a:xfrm>
            <a:off x="3366520" y="2352059"/>
            <a:ext cx="48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9B6C3-A6A6-4E14-9349-F58EAEC21CF3}"/>
              </a:ext>
            </a:extLst>
          </p:cNvPr>
          <p:cNvSpPr txBox="1"/>
          <p:nvPr/>
        </p:nvSpPr>
        <p:spPr>
          <a:xfrm flipH="1">
            <a:off x="4850273" y="2360018"/>
            <a:ext cx="136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Verified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54174-F2D9-4719-9AF7-CF4A2CC66374}"/>
              </a:ext>
            </a:extLst>
          </p:cNvPr>
          <p:cNvSpPr txBox="1"/>
          <p:nvPr/>
        </p:nvSpPr>
        <p:spPr>
          <a:xfrm>
            <a:off x="6430042" y="2350906"/>
            <a:ext cx="57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No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39F63EA-F10A-4855-8E65-B3E345774CF9}"/>
              </a:ext>
            </a:extLst>
          </p:cNvPr>
          <p:cNvSpPr/>
          <p:nvPr/>
        </p:nvSpPr>
        <p:spPr>
          <a:xfrm>
            <a:off x="2329122" y="2543716"/>
            <a:ext cx="354097" cy="2062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C3864B46-A3E0-4172-9AD0-EED54A00E485}"/>
              </a:ext>
            </a:extLst>
          </p:cNvPr>
          <p:cNvSpPr/>
          <p:nvPr/>
        </p:nvSpPr>
        <p:spPr>
          <a:xfrm>
            <a:off x="3870712" y="2543654"/>
            <a:ext cx="354097" cy="2062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DF2F9A-4ED2-44EA-A6DD-203235E30F2E}"/>
              </a:ext>
            </a:extLst>
          </p:cNvPr>
          <p:cNvSpPr/>
          <p:nvPr/>
        </p:nvSpPr>
        <p:spPr>
          <a:xfrm>
            <a:off x="5417138" y="2552019"/>
            <a:ext cx="354097" cy="2062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B06987B-347E-4110-9F66-E3C50EB64126}"/>
              </a:ext>
            </a:extLst>
          </p:cNvPr>
          <p:cNvSpPr/>
          <p:nvPr/>
        </p:nvSpPr>
        <p:spPr>
          <a:xfrm>
            <a:off x="6923015" y="2545359"/>
            <a:ext cx="354097" cy="2062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6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5" name="Google Shape;145;p28"/>
          <p:cNvSpPr txBox="1"/>
          <p:nvPr/>
        </p:nvSpPr>
        <p:spPr>
          <a:xfrm>
            <a:off x="6355778" y="1147850"/>
            <a:ext cx="1972286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Person Detection</a:t>
            </a:r>
            <a:endParaRPr sz="24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424757" y="2191216"/>
            <a:ext cx="251456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Face-mask Detection</a:t>
            </a:r>
            <a:endParaRPr sz="24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305352" y="3268649"/>
            <a:ext cx="1975683" cy="65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Face Recognition</a:t>
            </a:r>
            <a:endParaRPr sz="24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cxnSpLocks/>
            <a:endCxn id="145" idx="1"/>
          </p:cNvCxnSpPr>
          <p:nvPr/>
        </p:nvCxnSpPr>
        <p:spPr>
          <a:xfrm>
            <a:off x="6147228" y="1461050"/>
            <a:ext cx="20855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</p:cNvCxnSpPr>
          <p:nvPr/>
        </p:nvCxnSpPr>
        <p:spPr>
          <a:xfrm>
            <a:off x="5939320" y="2504416"/>
            <a:ext cx="20855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</p:cNvCxnSpPr>
          <p:nvPr/>
        </p:nvCxnSpPr>
        <p:spPr>
          <a:xfrm>
            <a:off x="6147627" y="3590253"/>
            <a:ext cx="208150" cy="420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602;p42">
            <a:extLst>
              <a:ext uri="{FF2B5EF4-FFF2-40B4-BE49-F238E27FC236}">
                <a16:creationId xmlns:a16="http://schemas.microsoft.com/office/drawing/2014/main" id="{0DCF2853-B37F-40B8-A3A7-DC70B94206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952" y="2002894"/>
            <a:ext cx="34695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 Next LT Pro" panose="020B0504020202020204" pitchFamily="34" charset="0"/>
              </a:rPr>
              <a:t>DIFFERENT MODELS </a:t>
            </a:r>
            <a:r>
              <a:rPr lang="en-US" sz="3000">
                <a:latin typeface="Avenir Next LT Pro" panose="020B0504020202020204" pitchFamily="34" charset="0"/>
              </a:rPr>
              <a:t>USED</a:t>
            </a:r>
            <a:endParaRPr sz="300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5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29">
            <a:extLst>
              <a:ext uri="{FF2B5EF4-FFF2-40B4-BE49-F238E27FC236}">
                <a16:creationId xmlns:a16="http://schemas.microsoft.com/office/drawing/2014/main" id="{6AFFEBF0-21CF-4560-8C15-89287E08AB4F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>
                <a:latin typeface="Avenir Next LT Pro" panose="020B0504020202020204" pitchFamily="34" charset="0"/>
              </a:rPr>
              <a:t>PERSON DETECTION</a:t>
            </a:r>
          </a:p>
        </p:txBody>
      </p:sp>
      <p:pic>
        <p:nvPicPr>
          <p:cNvPr id="6" name="Picture 5" descr="A picture containing standing, dark, silhouette&#10;&#10;Description automatically generated">
            <a:extLst>
              <a:ext uri="{FF2B5EF4-FFF2-40B4-BE49-F238E27FC236}">
                <a16:creationId xmlns:a16="http://schemas.microsoft.com/office/drawing/2014/main" id="{57BA53C6-37BC-4CB9-B79E-7C34CEF8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8" y="1650930"/>
            <a:ext cx="2621280" cy="2621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4D64F1-9304-4D92-A47F-631495FF9D2C}"/>
              </a:ext>
            </a:extLst>
          </p:cNvPr>
          <p:cNvSpPr/>
          <p:nvPr/>
        </p:nvSpPr>
        <p:spPr>
          <a:xfrm>
            <a:off x="782782" y="1495759"/>
            <a:ext cx="1670858" cy="2776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3D9B80-85AD-449F-B59D-8D8429A4A411}"/>
              </a:ext>
            </a:extLst>
          </p:cNvPr>
          <p:cNvCxnSpPr>
            <a:cxnSpLocks/>
          </p:cNvCxnSpPr>
          <p:nvPr/>
        </p:nvCxnSpPr>
        <p:spPr>
          <a:xfrm>
            <a:off x="782782" y="2660073"/>
            <a:ext cx="166947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" name="Google Shape;1892;p51">
            <a:extLst>
              <a:ext uri="{FF2B5EF4-FFF2-40B4-BE49-F238E27FC236}">
                <a16:creationId xmlns:a16="http://schemas.microsoft.com/office/drawing/2014/main" id="{DBE14FE0-3185-4867-8405-F9B69064E961}"/>
              </a:ext>
            </a:extLst>
          </p:cNvPr>
          <p:cNvGrpSpPr/>
          <p:nvPr/>
        </p:nvGrpSpPr>
        <p:grpSpPr>
          <a:xfrm>
            <a:off x="2601883" y="3502888"/>
            <a:ext cx="1933536" cy="706421"/>
            <a:chOff x="4411970" y="2726085"/>
            <a:chExt cx="643107" cy="193659"/>
          </a:xfrm>
        </p:grpSpPr>
        <p:sp>
          <p:nvSpPr>
            <p:cNvPr id="20" name="Google Shape;1893;p51">
              <a:extLst>
                <a:ext uri="{FF2B5EF4-FFF2-40B4-BE49-F238E27FC236}">
                  <a16:creationId xmlns:a16="http://schemas.microsoft.com/office/drawing/2014/main" id="{13F33150-0DD7-4402-A735-5D94C534325F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4;p51">
              <a:extLst>
                <a:ext uri="{FF2B5EF4-FFF2-40B4-BE49-F238E27FC236}">
                  <a16:creationId xmlns:a16="http://schemas.microsoft.com/office/drawing/2014/main" id="{BC3774B1-6358-4C3E-9E45-414E50800798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5;p51">
              <a:extLst>
                <a:ext uri="{FF2B5EF4-FFF2-40B4-BE49-F238E27FC236}">
                  <a16:creationId xmlns:a16="http://schemas.microsoft.com/office/drawing/2014/main" id="{6FC64535-53F7-4926-8049-9AF6AD7B1E32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892;p51">
            <a:extLst>
              <a:ext uri="{FF2B5EF4-FFF2-40B4-BE49-F238E27FC236}">
                <a16:creationId xmlns:a16="http://schemas.microsoft.com/office/drawing/2014/main" id="{49207A8B-4B57-4928-9BB4-9FB89D3D4628}"/>
              </a:ext>
            </a:extLst>
          </p:cNvPr>
          <p:cNvGrpSpPr/>
          <p:nvPr/>
        </p:nvGrpSpPr>
        <p:grpSpPr>
          <a:xfrm>
            <a:off x="4661104" y="3502888"/>
            <a:ext cx="1933536" cy="706421"/>
            <a:chOff x="4411970" y="2726085"/>
            <a:chExt cx="643107" cy="193659"/>
          </a:xfrm>
        </p:grpSpPr>
        <p:sp>
          <p:nvSpPr>
            <p:cNvPr id="28" name="Google Shape;1893;p51">
              <a:extLst>
                <a:ext uri="{FF2B5EF4-FFF2-40B4-BE49-F238E27FC236}">
                  <a16:creationId xmlns:a16="http://schemas.microsoft.com/office/drawing/2014/main" id="{155796F6-7C13-44F5-AFB9-C41797076A15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4;p51">
              <a:extLst>
                <a:ext uri="{FF2B5EF4-FFF2-40B4-BE49-F238E27FC236}">
                  <a16:creationId xmlns:a16="http://schemas.microsoft.com/office/drawing/2014/main" id="{16C018AD-EAAA-4F18-89A9-56997E4DF667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5;p51">
              <a:extLst>
                <a:ext uri="{FF2B5EF4-FFF2-40B4-BE49-F238E27FC236}">
                  <a16:creationId xmlns:a16="http://schemas.microsoft.com/office/drawing/2014/main" id="{5B87DC2F-CE5C-400F-8BA6-DD81ED5AEB01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1070AFB-2F43-4565-AFEB-6FD61F3D28A6}"/>
              </a:ext>
            </a:extLst>
          </p:cNvPr>
          <p:cNvSpPr txBox="1"/>
          <p:nvPr/>
        </p:nvSpPr>
        <p:spPr>
          <a:xfrm>
            <a:off x="2909172" y="3702046"/>
            <a:ext cx="1645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Person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508C0C-A61A-4A02-9768-94E5130A0C4A}"/>
              </a:ext>
            </a:extLst>
          </p:cNvPr>
          <p:cNvSpPr txBox="1"/>
          <p:nvPr/>
        </p:nvSpPr>
        <p:spPr>
          <a:xfrm>
            <a:off x="5018271" y="3702046"/>
            <a:ext cx="1576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Person Count</a:t>
            </a:r>
          </a:p>
        </p:txBody>
      </p:sp>
      <p:grpSp>
        <p:nvGrpSpPr>
          <p:cNvPr id="33" name="Google Shape;1916;p51">
            <a:extLst>
              <a:ext uri="{FF2B5EF4-FFF2-40B4-BE49-F238E27FC236}">
                <a16:creationId xmlns:a16="http://schemas.microsoft.com/office/drawing/2014/main" id="{CB7A460C-B76B-4757-AA23-835EC4936E9A}"/>
              </a:ext>
            </a:extLst>
          </p:cNvPr>
          <p:cNvGrpSpPr/>
          <p:nvPr/>
        </p:nvGrpSpPr>
        <p:grpSpPr>
          <a:xfrm>
            <a:off x="3792461" y="1456073"/>
            <a:ext cx="4444457" cy="1835881"/>
            <a:chOff x="4411970" y="1801825"/>
            <a:chExt cx="734586" cy="409262"/>
          </a:xfrm>
        </p:grpSpPr>
        <p:sp>
          <p:nvSpPr>
            <p:cNvPr id="34" name="Google Shape;1917;p51">
              <a:extLst>
                <a:ext uri="{FF2B5EF4-FFF2-40B4-BE49-F238E27FC236}">
                  <a16:creationId xmlns:a16="http://schemas.microsoft.com/office/drawing/2014/main" id="{3F7D80EB-9980-486C-AFA2-A59EBDE19E65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18;p51">
              <a:extLst>
                <a:ext uri="{FF2B5EF4-FFF2-40B4-BE49-F238E27FC236}">
                  <a16:creationId xmlns:a16="http://schemas.microsoft.com/office/drawing/2014/main" id="{9E6AFBD1-F4C5-452E-B7A4-1AC823BFDB31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3E72955-61B1-497A-9689-DD1C899F47FF}"/>
              </a:ext>
            </a:extLst>
          </p:cNvPr>
          <p:cNvSpPr txBox="1"/>
          <p:nvPr/>
        </p:nvSpPr>
        <p:spPr>
          <a:xfrm>
            <a:off x="3900616" y="1756659"/>
            <a:ext cx="1006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Used MobileNet-SSD 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792EED-BCB0-4D43-A1DD-3EFEDAE307BA}"/>
              </a:ext>
            </a:extLst>
          </p:cNvPr>
          <p:cNvSpPr txBox="1"/>
          <p:nvPr/>
        </p:nvSpPr>
        <p:spPr>
          <a:xfrm>
            <a:off x="5014395" y="1727682"/>
            <a:ext cx="3714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300">
                <a:solidFill>
                  <a:schemeClr val="tx2"/>
                </a:solidFill>
              </a:rPr>
              <a:t>Pre-trained deep learning model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300">
                <a:solidFill>
                  <a:schemeClr val="tx2"/>
                </a:solidFill>
              </a:rPr>
              <a:t>Can detect a human even with partial exposure over the video-cam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300">
                <a:solidFill>
                  <a:schemeClr val="tx2"/>
                </a:solidFill>
              </a:rPr>
              <a:t>Precision~ 99%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300">
                <a:solidFill>
                  <a:schemeClr val="tx2"/>
                </a:solidFill>
              </a:rPr>
              <a:t>Alternatives: R-CNNs, YOLO</a:t>
            </a:r>
          </a:p>
          <a:p>
            <a:endParaRPr lang="en-US" sz="1300"/>
          </a:p>
        </p:txBody>
      </p:sp>
      <p:sp>
        <p:nvSpPr>
          <p:cNvPr id="38" name="Google Shape;2028;p51">
            <a:extLst>
              <a:ext uri="{FF2B5EF4-FFF2-40B4-BE49-F238E27FC236}">
                <a16:creationId xmlns:a16="http://schemas.microsoft.com/office/drawing/2014/main" id="{2625F6F4-1825-4DAC-8A38-91973EF72F79}"/>
              </a:ext>
            </a:extLst>
          </p:cNvPr>
          <p:cNvSpPr/>
          <p:nvPr/>
        </p:nvSpPr>
        <p:spPr>
          <a:xfrm>
            <a:off x="7249993" y="3613001"/>
            <a:ext cx="638901" cy="485868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293622-37AB-4786-A9FE-2BEAB865DFCB}"/>
              </a:ext>
            </a:extLst>
          </p:cNvPr>
          <p:cNvSpPr txBox="1"/>
          <p:nvPr/>
        </p:nvSpPr>
        <p:spPr>
          <a:xfrm flipH="1">
            <a:off x="6711430" y="3686656"/>
            <a:ext cx="45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=1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A9638C-EB91-48AE-ACD7-15A90EA5CD9D}"/>
              </a:ext>
            </a:extLst>
          </p:cNvPr>
          <p:cNvSpPr txBox="1"/>
          <p:nvPr/>
        </p:nvSpPr>
        <p:spPr>
          <a:xfrm>
            <a:off x="7972046" y="3613001"/>
            <a:ext cx="86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Next phase</a:t>
            </a:r>
          </a:p>
        </p:txBody>
      </p:sp>
      <p:sp>
        <p:nvSpPr>
          <p:cNvPr id="41" name="Google Shape;1720;p43">
            <a:extLst>
              <a:ext uri="{FF2B5EF4-FFF2-40B4-BE49-F238E27FC236}">
                <a16:creationId xmlns:a16="http://schemas.microsoft.com/office/drawing/2014/main" id="{98BE139A-C4F7-499E-AF7E-DC39DC406983}"/>
              </a:ext>
            </a:extLst>
          </p:cNvPr>
          <p:cNvSpPr/>
          <p:nvPr/>
        </p:nvSpPr>
        <p:spPr>
          <a:xfrm>
            <a:off x="7996844" y="3445311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9090;p55">
            <a:extLst>
              <a:ext uri="{FF2B5EF4-FFF2-40B4-BE49-F238E27FC236}">
                <a16:creationId xmlns:a16="http://schemas.microsoft.com/office/drawing/2014/main" id="{D17CE7E0-3C08-475D-B686-F0E4C73E9541}"/>
              </a:ext>
            </a:extLst>
          </p:cNvPr>
          <p:cNvGrpSpPr/>
          <p:nvPr/>
        </p:nvGrpSpPr>
        <p:grpSpPr>
          <a:xfrm>
            <a:off x="6719714" y="3619523"/>
            <a:ext cx="443121" cy="442042"/>
            <a:chOff x="6134814" y="3754290"/>
            <a:chExt cx="293891" cy="293845"/>
          </a:xfrm>
        </p:grpSpPr>
        <p:sp>
          <p:nvSpPr>
            <p:cNvPr id="43" name="Google Shape;9091;p55">
              <a:extLst>
                <a:ext uri="{FF2B5EF4-FFF2-40B4-BE49-F238E27FC236}">
                  <a16:creationId xmlns:a16="http://schemas.microsoft.com/office/drawing/2014/main" id="{52E25C72-FF50-48D2-89FD-CB607308D0BE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92;p55">
              <a:extLst>
                <a:ext uri="{FF2B5EF4-FFF2-40B4-BE49-F238E27FC236}">
                  <a16:creationId xmlns:a16="http://schemas.microsoft.com/office/drawing/2014/main" id="{288A81EC-2375-4194-A421-384313691D67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60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109;p55">
            <a:extLst>
              <a:ext uri="{FF2B5EF4-FFF2-40B4-BE49-F238E27FC236}">
                <a16:creationId xmlns:a16="http://schemas.microsoft.com/office/drawing/2014/main" id="{3F8A3539-6837-4037-8F35-755CD0396725}"/>
              </a:ext>
            </a:extLst>
          </p:cNvPr>
          <p:cNvGrpSpPr/>
          <p:nvPr/>
        </p:nvGrpSpPr>
        <p:grpSpPr>
          <a:xfrm>
            <a:off x="911517" y="1346658"/>
            <a:ext cx="6636439" cy="2871377"/>
            <a:chOff x="238125" y="1335475"/>
            <a:chExt cx="5418735" cy="3034175"/>
          </a:xfrm>
        </p:grpSpPr>
        <p:sp>
          <p:nvSpPr>
            <p:cNvPr id="10" name="Google Shape;9110;p55">
              <a:extLst>
                <a:ext uri="{FF2B5EF4-FFF2-40B4-BE49-F238E27FC236}">
                  <a16:creationId xmlns:a16="http://schemas.microsoft.com/office/drawing/2014/main" id="{75A8195A-C6EE-4A06-A6DE-E4345457B745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Google Shape;9111;p55">
              <a:extLst>
                <a:ext uri="{FF2B5EF4-FFF2-40B4-BE49-F238E27FC236}">
                  <a16:creationId xmlns:a16="http://schemas.microsoft.com/office/drawing/2014/main" id="{40D5DF34-6ADE-4AD3-8814-5ACCBE27846D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Google Shape;9112;p55">
              <a:extLst>
                <a:ext uri="{FF2B5EF4-FFF2-40B4-BE49-F238E27FC236}">
                  <a16:creationId xmlns:a16="http://schemas.microsoft.com/office/drawing/2014/main" id="{55A571C3-B02B-48F3-8769-8BFDE4879A29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3" name="Google Shape;161;p29">
            <a:extLst>
              <a:ext uri="{FF2B5EF4-FFF2-40B4-BE49-F238E27FC236}">
                <a16:creationId xmlns:a16="http://schemas.microsoft.com/office/drawing/2014/main" id="{24777F20-5188-4CD2-B0B7-65A996482C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8361" y="1743900"/>
            <a:ext cx="1440985" cy="97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en-US"/>
              <a:t>Dataset contains 1,376 images consisting with and without mask.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" name="Google Shape;162;p29">
            <a:extLst>
              <a:ext uri="{FF2B5EF4-FFF2-40B4-BE49-F238E27FC236}">
                <a16:creationId xmlns:a16="http://schemas.microsoft.com/office/drawing/2014/main" id="{700F2BFE-5A47-47E3-911B-A01BD9CA4FD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517263" y="1810346"/>
            <a:ext cx="1628018" cy="97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en">
                <a:solidFill>
                  <a:schemeClr val="lt2"/>
                </a:solidFill>
              </a:rPr>
              <a:t>Classifier produce</a:t>
            </a:r>
            <a:r>
              <a:rPr lang="en-US">
                <a:solidFill>
                  <a:schemeClr val="lt2"/>
                </a:solidFill>
              </a:rPr>
              <a:t>s</a:t>
            </a:r>
            <a:r>
              <a:rPr lang="en">
                <a:solidFill>
                  <a:schemeClr val="lt2"/>
                </a:solidFill>
              </a:rPr>
              <a:t> results as with or without mask. If user having mask, system will ask him </a:t>
            </a:r>
            <a:r>
              <a:rPr lang="en-US">
                <a:solidFill>
                  <a:schemeClr val="lt2"/>
                </a:solidFill>
              </a:rPr>
              <a:t>to </a:t>
            </a:r>
            <a:r>
              <a:rPr lang="en">
                <a:solidFill>
                  <a:schemeClr val="lt2"/>
                </a:solidFill>
              </a:rPr>
              <a:t>remove.</a:t>
            </a:r>
            <a:endParaRPr/>
          </a:p>
        </p:txBody>
      </p:sp>
      <p:sp>
        <p:nvSpPr>
          <p:cNvPr id="15" name="Google Shape;163;p29">
            <a:extLst>
              <a:ext uri="{FF2B5EF4-FFF2-40B4-BE49-F238E27FC236}">
                <a16:creationId xmlns:a16="http://schemas.microsoft.com/office/drawing/2014/main" id="{DBF224B5-9AC0-449C-AF97-D2DCF4ABE8D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487476" y="1743900"/>
            <a:ext cx="1484489" cy="97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en">
                <a:solidFill>
                  <a:srgbClr val="F3F3F3"/>
                </a:solidFill>
              </a:rPr>
              <a:t>Extracting frames from live video stream </a:t>
            </a:r>
            <a:r>
              <a:rPr lang="en-US">
                <a:solidFill>
                  <a:srgbClr val="F3F3F3"/>
                </a:solidFill>
              </a:rPr>
              <a:t>and applying face mask detector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" name="Google Shape;164;p29">
            <a:extLst>
              <a:ext uri="{FF2B5EF4-FFF2-40B4-BE49-F238E27FC236}">
                <a16:creationId xmlns:a16="http://schemas.microsoft.com/office/drawing/2014/main" id="{AE164A06-1D75-481C-ADBB-746CE18EE9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46" y="3051123"/>
            <a:ext cx="1539300" cy="6891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Face </a:t>
            </a: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 Detector</a:t>
            </a:r>
            <a:endParaRPr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65;p29">
            <a:extLst>
              <a:ext uri="{FF2B5EF4-FFF2-40B4-BE49-F238E27FC236}">
                <a16:creationId xmlns:a16="http://schemas.microsoft.com/office/drawing/2014/main" id="{FDE87610-5AC8-4F8C-9C1B-6AEF49AEDF2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446873" y="2951361"/>
            <a:ext cx="1539300" cy="6891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66;p29">
            <a:extLst>
              <a:ext uri="{FF2B5EF4-FFF2-40B4-BE49-F238E27FC236}">
                <a16:creationId xmlns:a16="http://schemas.microsoft.com/office/drawing/2014/main" id="{FE0B4F68-896C-4B75-97A0-9A407DB102A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374392" y="3062765"/>
            <a:ext cx="1539300" cy="6891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Applying Face-ma</a:t>
            </a:r>
            <a:r>
              <a:rPr lang="en-US" err="1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sk</a:t>
            </a: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 Detector</a:t>
            </a:r>
            <a:endParaRPr>
              <a:solidFill>
                <a:schemeClr val="accent3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921D8815-C7CB-44EB-8CF8-EE6C87801EF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>
                <a:latin typeface="Avenir Next LT Pro" panose="020B0504020202020204" pitchFamily="34" charset="0"/>
              </a:rPr>
              <a:t>FACE MASK DETECTION</a:t>
            </a:r>
            <a:endParaRPr>
              <a:latin typeface="Avenir Next LT Pro" panose="020B0504020202020204" pitchFamily="34" charset="0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D67D8CF-587D-4C95-9FC1-FA5FEEC0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20" y="394273"/>
            <a:ext cx="655876" cy="952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58F4A5-1144-4639-BBB4-59A5012D01ED}"/>
              </a:ext>
            </a:extLst>
          </p:cNvPr>
          <p:cNvSpPr txBox="1"/>
          <p:nvPr/>
        </p:nvSpPr>
        <p:spPr>
          <a:xfrm>
            <a:off x="7564723" y="2482469"/>
            <a:ext cx="86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Next phase</a:t>
            </a:r>
          </a:p>
        </p:txBody>
      </p:sp>
      <p:sp>
        <p:nvSpPr>
          <p:cNvPr id="22" name="Google Shape;1720;p43">
            <a:extLst>
              <a:ext uri="{FF2B5EF4-FFF2-40B4-BE49-F238E27FC236}">
                <a16:creationId xmlns:a16="http://schemas.microsoft.com/office/drawing/2014/main" id="{1E64ADD2-5819-4A09-9B96-492F9368827A}"/>
              </a:ext>
            </a:extLst>
          </p:cNvPr>
          <p:cNvSpPr/>
          <p:nvPr/>
        </p:nvSpPr>
        <p:spPr>
          <a:xfrm>
            <a:off x="7589521" y="2314779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47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215E3-BCBD-47BB-9BE5-2AC57866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00" y="319262"/>
            <a:ext cx="4620923" cy="1920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C3B939-23A7-41DB-A29D-E6E45C93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0" y="2663190"/>
            <a:ext cx="4620923" cy="1817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160;p29">
            <a:extLst>
              <a:ext uri="{FF2B5EF4-FFF2-40B4-BE49-F238E27FC236}">
                <a16:creationId xmlns:a16="http://schemas.microsoft.com/office/drawing/2014/main" id="{F24FBCFF-7DB6-44CD-802C-B31AA2B5B217}"/>
              </a:ext>
            </a:extLst>
          </p:cNvPr>
          <p:cNvSpPr txBox="1">
            <a:spLocks/>
          </p:cNvSpPr>
          <p:nvPr/>
        </p:nvSpPr>
        <p:spPr>
          <a:xfrm>
            <a:off x="5702061" y="840190"/>
            <a:ext cx="3441940" cy="10772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tx2"/>
                </a:solidFill>
                <a:latin typeface="Avenir Next LT Pro"/>
              </a:rPr>
              <a:t>Defining the model using MobileNetV2 architecture and using new output layer. 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24364-61BC-4B84-897E-16F4E9AC314C}"/>
              </a:ext>
            </a:extLst>
          </p:cNvPr>
          <p:cNvSpPr txBox="1"/>
          <p:nvPr/>
        </p:nvSpPr>
        <p:spPr>
          <a:xfrm>
            <a:off x="5702061" y="2955603"/>
            <a:ext cx="278412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venir Next LT Pro"/>
              </a:rPr>
              <a:t>Training the model using the dataset of people of having mask  and not having mask.</a:t>
            </a:r>
          </a:p>
        </p:txBody>
      </p:sp>
    </p:spTree>
    <p:extLst>
      <p:ext uri="{BB962C8B-B14F-4D97-AF65-F5344CB8AC3E}">
        <p14:creationId xmlns:p14="http://schemas.microsoft.com/office/powerpoint/2010/main" val="72957214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50E672365C9A459C141F0155B1A443" ma:contentTypeVersion="9" ma:contentTypeDescription="Create a new document." ma:contentTypeScope="" ma:versionID="fab2a281965cdc099c198077fe17a3c4">
  <xsd:schema xmlns:xsd="http://www.w3.org/2001/XMLSchema" xmlns:xs="http://www.w3.org/2001/XMLSchema" xmlns:p="http://schemas.microsoft.com/office/2006/metadata/properties" xmlns:ns2="f0b49c93-c3ca-43c3-8ccc-bc4d597ee27e" xmlns:ns3="d2ffea48-e2ec-40c4-8998-2c994d1e7da2" targetNamespace="http://schemas.microsoft.com/office/2006/metadata/properties" ma:root="true" ma:fieldsID="6d7ecd0d3b0b19ebfc3e2839679a74b9" ns2:_="" ns3:_="">
    <xsd:import namespace="f0b49c93-c3ca-43c3-8ccc-bc4d597ee27e"/>
    <xsd:import namespace="d2ffea48-e2ec-40c4-8998-2c994d1e7d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b49c93-c3ca-43c3-8ccc-bc4d597ee2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fea48-e2ec-40c4-8998-2c994d1e7da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C0FF4-5DB4-46EC-9BF5-DA5E8464D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b49c93-c3ca-43c3-8ccc-bc4d597ee27e"/>
    <ds:schemaRef ds:uri="d2ffea48-e2ec-40c4-8998-2c994d1e7d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FB1744-9326-47B9-AED5-08B095FEBDDC}">
  <ds:schemaRefs>
    <ds:schemaRef ds:uri="http://purl.org/dc/dcmitype/"/>
    <ds:schemaRef ds:uri="d2ffea48-e2ec-40c4-8998-2c994d1e7da2"/>
    <ds:schemaRef ds:uri="http://purl.org/dc/elements/1.1/"/>
    <ds:schemaRef ds:uri="http://purl.org/dc/terms/"/>
    <ds:schemaRef ds:uri="f0b49c93-c3ca-43c3-8ccc-bc4d597ee27e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577C3B4-24AA-47FA-9D23-0D620DE696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On-screen Show (16:9)</PresentationFormat>
  <Paragraphs>115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Advent Pro Light</vt:lpstr>
      <vt:lpstr>Anton</vt:lpstr>
      <vt:lpstr>Arial</vt:lpstr>
      <vt:lpstr>Avenir Next LT Pro</vt:lpstr>
      <vt:lpstr>Calibri</vt:lpstr>
      <vt:lpstr>Fira Sans Condensed</vt:lpstr>
      <vt:lpstr>Fira Sans Condensed Light</vt:lpstr>
      <vt:lpstr>Josefin Slab</vt:lpstr>
      <vt:lpstr>Rajdhani</vt:lpstr>
      <vt:lpstr>Wingdings</vt:lpstr>
      <vt:lpstr>Ai Tech Agency by Slidesgo</vt:lpstr>
      <vt:lpstr>MEET THE TEAM</vt:lpstr>
      <vt:lpstr>Manual Process</vt:lpstr>
      <vt:lpstr>AI-EVM</vt:lpstr>
      <vt:lpstr>PROBLEM STATEMENT</vt:lpstr>
      <vt:lpstr>HOW’RE WE DOING ?</vt:lpstr>
      <vt:lpstr>DIFFERENT MODELS USED</vt:lpstr>
      <vt:lpstr>PowerPoint Presentation</vt:lpstr>
      <vt:lpstr>Training Face Mask Detector</vt:lpstr>
      <vt:lpstr>PowerPoint Presentation</vt:lpstr>
      <vt:lpstr>PowerPoint Presentation</vt:lpstr>
      <vt:lpstr>PowerPoint Presentation</vt:lpstr>
      <vt:lpstr>PowerPoint Presentation</vt:lpstr>
      <vt:lpstr>ARCHITECTURE</vt:lpstr>
      <vt:lpstr>FRONTEND</vt:lpstr>
      <vt:lpstr>PowerPoint Presentation</vt:lpstr>
      <vt:lpstr>Flask vs Django</vt:lpstr>
      <vt:lpstr>BACKEND</vt:lpstr>
      <vt:lpstr>WHY DJANGO ?</vt:lpstr>
      <vt:lpstr>FUTURE SCOPE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AI-EVM</dc:title>
  <dc:creator>Yadav, Satyendra</dc:creator>
  <cp:lastModifiedBy>Mohith, Kune</cp:lastModifiedBy>
  <cp:revision>1</cp:revision>
  <dcterms:modified xsi:type="dcterms:W3CDTF">2021-01-14T07:25:09Z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0x010100F850E672365C9A459C141F0155B1A443</vt:lpwstr>
  </property>
</Properties>
</file>